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9" r:id="rId10"/>
    <p:sldId id="266" r:id="rId11"/>
    <p:sldId id="267" r:id="rId12"/>
    <p:sldId id="268" r:id="rId13"/>
    <p:sldId id="270" r:id="rId14"/>
    <p:sldId id="271" r:id="rId15"/>
    <p:sldId id="272" r:id="rId16"/>
    <p:sldId id="288" r:id="rId17"/>
    <p:sldId id="289" r:id="rId18"/>
    <p:sldId id="290" r:id="rId19"/>
    <p:sldId id="291" r:id="rId20"/>
    <p:sldId id="273" r:id="rId21"/>
    <p:sldId id="274" r:id="rId22"/>
    <p:sldId id="275" r:id="rId23"/>
    <p:sldId id="278" r:id="rId24"/>
    <p:sldId id="276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2" r:id="rId35"/>
    <p:sldId id="287" r:id="rId36"/>
  </p:sldIdLst>
  <p:sldSz cx="9144000" cy="6858000" type="screen4x3"/>
  <p:notesSz cx="6954838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D8C99-4B36-41AF-BA1C-DB5010FD765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3FAB6-DFF0-4594-A5CD-1C9D521D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5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BA9E0ECD-E7D8-4C8C-9C41-5B657FE908EF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93738"/>
            <a:ext cx="4618038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389398"/>
            <a:ext cx="5563870" cy="4158377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92EE48BC-1602-4E61-9823-B8AE39870F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4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8BC-1602-4E61-9823-B8AE39870F4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7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3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5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2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2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6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5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6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8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F116-68B7-449E-9318-6FBADB3A98D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2FEF2-6041-418B-963A-168B1EA9A1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7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issinglink.ucsf.edu/lm/dermatologyglossary/img/Dermatology%20Glossary/Glossary%20Clinical%20Images/impetigo3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Bacterial skin infections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Indira</a:t>
            </a:r>
            <a:r>
              <a:rPr lang="en-US" dirty="0" smtClean="0"/>
              <a:t> </a:t>
            </a:r>
            <a:r>
              <a:rPr lang="en-US" dirty="0" err="1" smtClean="0"/>
              <a:t>Kahawita</a:t>
            </a:r>
            <a:endParaRPr lang="en-US" dirty="0" smtClean="0"/>
          </a:p>
          <a:p>
            <a:r>
              <a:rPr lang="en-US" dirty="0" smtClean="0"/>
              <a:t>Consultant Dermatologist</a:t>
            </a:r>
          </a:p>
          <a:p>
            <a:r>
              <a:rPr lang="en-US" dirty="0" smtClean="0"/>
              <a:t>BH </a:t>
            </a:r>
            <a:r>
              <a:rPr lang="en-US" dirty="0" err="1" smtClean="0"/>
              <a:t>Homagama</a:t>
            </a:r>
            <a:endParaRPr lang="en-US" dirty="0" smtClean="0"/>
          </a:p>
          <a:p>
            <a:r>
              <a:rPr lang="en-US" dirty="0" smtClean="0"/>
              <a:t>25</a:t>
            </a:r>
            <a:r>
              <a:rPr lang="en-US" baseline="30000" dirty="0" smtClean="0"/>
              <a:t>th</a:t>
            </a:r>
            <a:r>
              <a:rPr lang="en-US" dirty="0" smtClean="0"/>
              <a:t> Original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Chronic folliculitis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Chronic, bothersome condition </a:t>
            </a:r>
          </a:p>
          <a:p>
            <a:r>
              <a:rPr lang="en-US" dirty="0" smtClean="0"/>
              <a:t>Legs are the commonest site, but may extend to any hair bearing area</a:t>
            </a:r>
          </a:p>
          <a:p>
            <a:r>
              <a:rPr lang="en-US" dirty="0" smtClean="0"/>
              <a:t>Lead to scarring</a:t>
            </a:r>
          </a:p>
          <a:p>
            <a:r>
              <a:rPr lang="en-US" dirty="0" smtClean="0"/>
              <a:t>May be precipitated by external material like oils/ grease</a:t>
            </a:r>
            <a:endParaRPr lang="en-US" dirty="0"/>
          </a:p>
        </p:txBody>
      </p:sp>
      <p:pic>
        <p:nvPicPr>
          <p:cNvPr id="5" name="Content Placeholder 4" descr="IMG_0800_CR-786969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/>
          <a:srcRect l="332" t="-1262" r="-332" b="8087"/>
          <a:stretch/>
        </p:blipFill>
        <p:spPr>
          <a:xfrm>
            <a:off x="4811974" y="1417638"/>
            <a:ext cx="3426725" cy="239462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699" y="3962400"/>
            <a:ext cx="3429000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Acute folliculitis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Systemic antibiotics with anti Staphylococcal activity</a:t>
            </a:r>
          </a:p>
          <a:p>
            <a:r>
              <a:rPr lang="en-US" dirty="0" smtClean="0"/>
              <a:t>Topical antibiotic creams like </a:t>
            </a:r>
            <a:r>
              <a:rPr lang="en-US" dirty="0" err="1" smtClean="0"/>
              <a:t>fusudis</a:t>
            </a:r>
            <a:r>
              <a:rPr lang="en-US" dirty="0" smtClean="0"/>
              <a:t> acid/ </a:t>
            </a:r>
            <a:r>
              <a:rPr lang="en-US" dirty="0" err="1" smtClean="0"/>
              <a:t>mupirocin</a:t>
            </a:r>
            <a:endParaRPr lang="en-US" dirty="0" smtClean="0"/>
          </a:p>
          <a:p>
            <a:r>
              <a:rPr lang="en-US" dirty="0" smtClean="0"/>
              <a:t>Antiseptics like </a:t>
            </a:r>
            <a:r>
              <a:rPr lang="en-US" dirty="0" err="1" smtClean="0"/>
              <a:t>cetrimide</a:t>
            </a:r>
            <a:r>
              <a:rPr lang="en-US" dirty="0" smtClean="0"/>
              <a:t> shampoo / </a:t>
            </a:r>
            <a:r>
              <a:rPr lang="en-US" dirty="0" err="1" smtClean="0"/>
              <a:t>hibitane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Chronic  folliculitis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Long term treatment needed</a:t>
            </a:r>
          </a:p>
          <a:p>
            <a:r>
              <a:rPr lang="en-US" dirty="0" smtClean="0"/>
              <a:t>Systemic antibiotics for acute infections</a:t>
            </a:r>
          </a:p>
          <a:p>
            <a:r>
              <a:rPr lang="en-US" dirty="0" smtClean="0"/>
              <a:t>Antiseptics solutions </a:t>
            </a:r>
          </a:p>
          <a:p>
            <a:r>
              <a:rPr lang="en-US" dirty="0" smtClean="0"/>
              <a:t>Combinations of topical steroids and antibiotics</a:t>
            </a:r>
          </a:p>
          <a:p>
            <a:r>
              <a:rPr lang="en-US" dirty="0" smtClean="0"/>
              <a:t>Anti histamines to control itch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Furuncles and carbuncles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Furuncle (abscess)</a:t>
            </a:r>
          </a:p>
          <a:p>
            <a:pPr lvl="1"/>
            <a:r>
              <a:rPr lang="en-US" dirty="0" smtClean="0"/>
              <a:t>A walled-off collection of pus that is a painful, firm or fluctuant mass</a:t>
            </a:r>
          </a:p>
          <a:p>
            <a:pPr lvl="1"/>
            <a:r>
              <a:rPr lang="en-US" dirty="0" smtClean="0"/>
              <a:t>Self limited one/ few lesions or recurrent chronic disease</a:t>
            </a:r>
          </a:p>
          <a:p>
            <a:pPr lvl="1"/>
            <a:r>
              <a:rPr lang="en-US" dirty="0" smtClean="0"/>
              <a:t>In areas of friction/ minor trauma</a:t>
            </a:r>
          </a:p>
          <a:p>
            <a:pPr lvl="1"/>
            <a:r>
              <a:rPr lang="en-US" dirty="0" smtClean="0"/>
              <a:t>Lower half of the body more susceptible</a:t>
            </a:r>
          </a:p>
          <a:p>
            <a:pPr lvl="1"/>
            <a:r>
              <a:rPr lang="en-US" dirty="0" smtClean="0"/>
              <a:t>Pathogens: </a:t>
            </a:r>
            <a:r>
              <a:rPr lang="en-US" i="1" dirty="0" err="1" smtClean="0"/>
              <a:t>S.aureus</a:t>
            </a:r>
            <a:r>
              <a:rPr lang="en-US" i="1" dirty="0" smtClean="0"/>
              <a:t> / </a:t>
            </a:r>
            <a:r>
              <a:rPr lang="en-US" i="1" dirty="0" err="1" smtClean="0"/>
              <a:t>E.coli</a:t>
            </a:r>
            <a:r>
              <a:rPr lang="en-US" i="1" dirty="0" smtClean="0"/>
              <a:t>/ </a:t>
            </a:r>
            <a:r>
              <a:rPr lang="en-US" i="1" dirty="0" err="1" smtClean="0"/>
              <a:t>P.aeruginosa</a:t>
            </a:r>
            <a:r>
              <a:rPr lang="en-US" i="1" dirty="0" smtClean="0"/>
              <a:t>/ Anaerobes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Furuncle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Evolution </a:t>
            </a:r>
          </a:p>
          <a:p>
            <a:pPr lvl="1"/>
            <a:r>
              <a:rPr lang="en-US" dirty="0" err="1" smtClean="0"/>
              <a:t>Erythematous</a:t>
            </a:r>
            <a:r>
              <a:rPr lang="en-US" dirty="0" smtClean="0"/>
              <a:t> papule</a:t>
            </a:r>
          </a:p>
          <a:p>
            <a:pPr lvl="1"/>
            <a:r>
              <a:rPr lang="en-US" dirty="0" smtClean="0"/>
              <a:t>Tender deep seated nodule</a:t>
            </a:r>
          </a:p>
          <a:p>
            <a:pPr lvl="1"/>
            <a:r>
              <a:rPr lang="en-US" dirty="0" smtClean="0"/>
              <a:t>Painful fluctuant mass</a:t>
            </a:r>
          </a:p>
          <a:p>
            <a:r>
              <a:rPr lang="en-US" dirty="0" smtClean="0"/>
              <a:t>Usually no systemic symptoms</a:t>
            </a:r>
          </a:p>
          <a:p>
            <a:r>
              <a:rPr lang="en-US" dirty="0" smtClean="0"/>
              <a:t>May reabsorb/  rupture giving rise to large amounts of pus</a:t>
            </a:r>
            <a:endParaRPr lang="en-US" dirty="0"/>
          </a:p>
        </p:txBody>
      </p:sp>
      <p:pic>
        <p:nvPicPr>
          <p:cNvPr id="5" name="Content Placeholder 4" descr="impetigo 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Carbuncle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Infection of aggregates of follicles</a:t>
            </a:r>
          </a:p>
          <a:p>
            <a:r>
              <a:rPr lang="en-US" dirty="0" smtClean="0"/>
              <a:t>Deep dermis and </a:t>
            </a:r>
            <a:r>
              <a:rPr lang="en-US" dirty="0" err="1" smtClean="0"/>
              <a:t>subcutis</a:t>
            </a:r>
            <a:endParaRPr lang="en-US" dirty="0" smtClean="0"/>
          </a:p>
          <a:p>
            <a:r>
              <a:rPr lang="en-US" dirty="0" smtClean="0"/>
              <a:t>Associated systemic symptoms</a:t>
            </a:r>
          </a:p>
          <a:p>
            <a:r>
              <a:rPr lang="en-US" dirty="0" smtClean="0"/>
              <a:t>Back of neck and trunk, lateral thighs </a:t>
            </a:r>
          </a:p>
          <a:p>
            <a:endParaRPr lang="en-US" dirty="0"/>
          </a:p>
        </p:txBody>
      </p:sp>
      <p:pic>
        <p:nvPicPr>
          <p:cNvPr id="5" name="Content Placeholder 4" descr="download (2)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372100" y="2982119"/>
            <a:ext cx="2590800" cy="1762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Warm compress</a:t>
            </a:r>
          </a:p>
          <a:p>
            <a:r>
              <a:rPr lang="en-US" dirty="0" smtClean="0"/>
              <a:t> Incision and drainage (only when overlying skin thin and abscess is fluctuant)</a:t>
            </a:r>
          </a:p>
          <a:p>
            <a:r>
              <a:rPr lang="en-US" dirty="0" smtClean="0"/>
              <a:t>Anti Staphylococcal antibiotics</a:t>
            </a:r>
          </a:p>
          <a:p>
            <a:r>
              <a:rPr lang="en-US" dirty="0" smtClean="0"/>
              <a:t>Bacteriological studies for nasal carriage in recurrent </a:t>
            </a:r>
            <a:r>
              <a:rPr lang="en-US" dirty="0" err="1" smtClean="0"/>
              <a:t>furunculosis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Skin infections due to </a:t>
            </a:r>
            <a:r>
              <a:rPr lang="en-US" dirty="0" err="1" smtClean="0"/>
              <a:t>Corynebacteria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Erythrasma</a:t>
            </a:r>
            <a:endParaRPr lang="en-US" dirty="0" smtClean="0"/>
          </a:p>
          <a:p>
            <a:r>
              <a:rPr lang="en-US" dirty="0" err="1" smtClean="0"/>
              <a:t>Trichomycosis</a:t>
            </a:r>
            <a:r>
              <a:rPr lang="en-US" dirty="0" smtClean="0"/>
              <a:t> </a:t>
            </a:r>
            <a:r>
              <a:rPr lang="en-US" dirty="0" err="1" smtClean="0"/>
              <a:t>axillaris</a:t>
            </a:r>
            <a:endParaRPr lang="en-US" dirty="0" smtClean="0"/>
          </a:p>
          <a:p>
            <a:r>
              <a:rPr lang="en-US" dirty="0"/>
              <a:t>Pitted </a:t>
            </a:r>
            <a:r>
              <a:rPr lang="en-US" dirty="0" err="1"/>
              <a:t>keratolysis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67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Erythrasma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u="sng" dirty="0" smtClean="0"/>
              <a:t>Corynebacterium </a:t>
            </a:r>
            <a:r>
              <a:rPr lang="en-US" i="1" u="sng" dirty="0" err="1" smtClean="0"/>
              <a:t>minutissimus</a:t>
            </a:r>
            <a:endParaRPr lang="en-US" i="1" u="sng" dirty="0" smtClean="0"/>
          </a:p>
          <a:p>
            <a:r>
              <a:rPr lang="en-US" dirty="0" smtClean="0"/>
              <a:t>Flexural lesions</a:t>
            </a:r>
          </a:p>
          <a:p>
            <a:r>
              <a:rPr lang="en-US" dirty="0" smtClean="0"/>
              <a:t>Well defined, brown, non inflammatory scaly patches</a:t>
            </a:r>
          </a:p>
          <a:p>
            <a:r>
              <a:rPr lang="en-US" dirty="0" smtClean="0"/>
              <a:t>Treated with oral erythromycins and topical antifungals/ erythromycin</a:t>
            </a:r>
            <a:endParaRPr lang="en-US" dirty="0"/>
          </a:p>
        </p:txBody>
      </p:sp>
      <p:pic>
        <p:nvPicPr>
          <p:cNvPr id="1026" name="Picture 2" descr="Image result for erythrasma axilla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728527"/>
            <a:ext cx="4038600" cy="226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525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Trichomycosis</a:t>
            </a:r>
            <a:r>
              <a:rPr lang="en-US" dirty="0" smtClean="0"/>
              <a:t> </a:t>
            </a:r>
            <a:r>
              <a:rPr lang="en-US" dirty="0" err="1" smtClean="0"/>
              <a:t>axillaris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Due to bacterial action on the sweat</a:t>
            </a:r>
          </a:p>
          <a:p>
            <a:r>
              <a:rPr lang="en-US" dirty="0" smtClean="0"/>
              <a:t>Body </a:t>
            </a:r>
            <a:r>
              <a:rPr lang="en-US" dirty="0" err="1" smtClean="0"/>
              <a:t>odour</a:t>
            </a:r>
            <a:endParaRPr lang="en-US" dirty="0" smtClean="0"/>
          </a:p>
          <a:p>
            <a:r>
              <a:rPr lang="en-US" dirty="0" smtClean="0"/>
              <a:t>Yellow concretions on the flexural hairs</a:t>
            </a:r>
          </a:p>
          <a:p>
            <a:r>
              <a:rPr lang="en-US" dirty="0" smtClean="0"/>
              <a:t>Yellow staining of clothes</a:t>
            </a:r>
          </a:p>
          <a:p>
            <a:r>
              <a:rPr lang="en-US" dirty="0" smtClean="0"/>
              <a:t>Treatment</a:t>
            </a:r>
          </a:p>
          <a:p>
            <a:pPr lvl="1"/>
            <a:r>
              <a:rPr lang="en-US" dirty="0" smtClean="0"/>
              <a:t>Shaving of hairs</a:t>
            </a:r>
          </a:p>
          <a:p>
            <a:pPr lvl="1"/>
            <a:r>
              <a:rPr lang="en-US" dirty="0" smtClean="0"/>
              <a:t>Oral and topical erythromycins</a:t>
            </a:r>
          </a:p>
          <a:p>
            <a:pPr lvl="1"/>
            <a:r>
              <a:rPr lang="en-US" dirty="0" smtClean="0"/>
              <a:t>?anti </a:t>
            </a:r>
            <a:r>
              <a:rPr lang="en-US" dirty="0" err="1" smtClean="0"/>
              <a:t>perspirants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425798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Pitted </a:t>
            </a:r>
            <a:r>
              <a:rPr lang="en-US" dirty="0" err="1" smtClean="0"/>
              <a:t>keratolysis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 persons with hyperhidrosis</a:t>
            </a:r>
          </a:p>
          <a:p>
            <a:r>
              <a:rPr lang="en-US" dirty="0" smtClean="0"/>
              <a:t>Bacterial action on wet keratinized skin</a:t>
            </a:r>
          </a:p>
          <a:p>
            <a:r>
              <a:rPr lang="en-US" dirty="0" smtClean="0"/>
              <a:t>Treated with </a:t>
            </a:r>
          </a:p>
          <a:p>
            <a:pPr lvl="1"/>
            <a:r>
              <a:rPr lang="en-US" dirty="0" smtClean="0"/>
              <a:t>Topical antibiotics</a:t>
            </a:r>
          </a:p>
          <a:p>
            <a:pPr lvl="1"/>
            <a:r>
              <a:rPr lang="en-US" dirty="0" smtClean="0"/>
              <a:t>Control of sweating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4589992" cy="3442494"/>
          </a:xfrm>
        </p:spPr>
      </p:pic>
    </p:spTree>
    <p:extLst>
      <p:ext uri="{BB962C8B-B14F-4D97-AF65-F5344CB8AC3E}">
        <p14:creationId xmlns:p14="http://schemas.microsoft.com/office/powerpoint/2010/main" val="52652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Bacterial infections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Impetigo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Cellulitis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/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erysepelas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Necrotizing skin and soft tissue infections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Folliculitis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Sycosis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barbae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Staphylococcal scalded skin syndrome (SSSS)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Pseudomonas infections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Furuncles/ carbuncles/abscesses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Mycobacterial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infections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Leprosy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Pseudomonas skin infections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Pseudomonas are part of skin flora (</a:t>
            </a:r>
            <a:r>
              <a:rPr lang="en-US" dirty="0" err="1" smtClean="0"/>
              <a:t>anogenital</a:t>
            </a:r>
            <a:r>
              <a:rPr lang="en-US" dirty="0" smtClean="0"/>
              <a:t>, axillary and external auditory canal)</a:t>
            </a:r>
          </a:p>
          <a:p>
            <a:r>
              <a:rPr lang="en-US" dirty="0" smtClean="0"/>
              <a:t>Characteristic </a:t>
            </a:r>
            <a:r>
              <a:rPr lang="en-US" dirty="0" err="1" smtClean="0"/>
              <a:t>odour</a:t>
            </a:r>
            <a:r>
              <a:rPr lang="en-US" dirty="0" smtClean="0"/>
              <a:t> and colour</a:t>
            </a:r>
          </a:p>
          <a:p>
            <a:r>
              <a:rPr lang="en-US" dirty="0" smtClean="0"/>
              <a:t>Clinical presentations</a:t>
            </a:r>
          </a:p>
          <a:p>
            <a:pPr lvl="1"/>
            <a:r>
              <a:rPr lang="en-US" dirty="0" smtClean="0"/>
              <a:t>Folliculitis</a:t>
            </a:r>
          </a:p>
          <a:p>
            <a:pPr lvl="1"/>
            <a:r>
              <a:rPr lang="en-US" dirty="0" smtClean="0"/>
              <a:t>Toe web </a:t>
            </a:r>
            <a:r>
              <a:rPr lang="en-US" dirty="0" err="1" smtClean="0"/>
              <a:t>intertrigo</a:t>
            </a:r>
            <a:endParaRPr lang="en-US" dirty="0" smtClean="0"/>
          </a:p>
          <a:p>
            <a:pPr lvl="1"/>
            <a:r>
              <a:rPr lang="en-US" dirty="0" err="1" smtClean="0"/>
              <a:t>Cellulitis</a:t>
            </a:r>
            <a:endParaRPr lang="en-US" dirty="0" smtClean="0"/>
          </a:p>
          <a:p>
            <a:pPr lvl="1"/>
            <a:r>
              <a:rPr lang="en-US" dirty="0" smtClean="0"/>
              <a:t>External </a:t>
            </a:r>
            <a:r>
              <a:rPr lang="en-US" dirty="0" err="1" smtClean="0"/>
              <a:t>otitis</a:t>
            </a:r>
            <a:endParaRPr lang="en-US" dirty="0" smtClean="0"/>
          </a:p>
          <a:p>
            <a:pPr lvl="1"/>
            <a:r>
              <a:rPr lang="en-US" dirty="0" err="1" smtClean="0"/>
              <a:t>Ecthyma</a:t>
            </a:r>
            <a:r>
              <a:rPr lang="en-US" dirty="0" smtClean="0"/>
              <a:t> </a:t>
            </a:r>
            <a:r>
              <a:rPr lang="en-US" dirty="0" err="1" smtClean="0"/>
              <a:t>gangrenosum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Pseudomonas folliculitis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Following contact with infected moist source (tub, </a:t>
            </a:r>
            <a:r>
              <a:rPr lang="en-US" dirty="0" err="1" smtClean="0"/>
              <a:t>loofah</a:t>
            </a:r>
            <a:r>
              <a:rPr lang="en-US" dirty="0" smtClean="0"/>
              <a:t>, whirlpool)</a:t>
            </a:r>
          </a:p>
          <a:p>
            <a:r>
              <a:rPr lang="en-US" dirty="0" err="1" smtClean="0"/>
              <a:t>Pruritic</a:t>
            </a:r>
            <a:r>
              <a:rPr lang="en-US" dirty="0" smtClean="0"/>
              <a:t>, red plaques with papules and pustules</a:t>
            </a:r>
          </a:p>
          <a:p>
            <a:r>
              <a:rPr lang="en-US" dirty="0" smtClean="0"/>
              <a:t>Usually resolve spontaneously</a:t>
            </a:r>
          </a:p>
          <a:p>
            <a:r>
              <a:rPr lang="en-US" dirty="0" smtClean="0"/>
              <a:t>May be treated with white vinegar/ silver </a:t>
            </a:r>
            <a:r>
              <a:rPr lang="en-US" dirty="0" err="1" smtClean="0"/>
              <a:t>sulphadiazine</a:t>
            </a:r>
            <a:endParaRPr lang="en-US" dirty="0"/>
          </a:p>
        </p:txBody>
      </p:sp>
      <p:pic>
        <p:nvPicPr>
          <p:cNvPr id="5" name="Content Placeholder 4" descr="images (1)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85518" y="1981200"/>
            <a:ext cx="3505199" cy="35051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Otitis</a:t>
            </a:r>
            <a:r>
              <a:rPr lang="en-US" dirty="0" smtClean="0"/>
              <a:t> </a:t>
            </a:r>
            <a:r>
              <a:rPr lang="en-US" dirty="0" err="1" smtClean="0"/>
              <a:t>externa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Precipitated by excessive moisture and trauma</a:t>
            </a:r>
          </a:p>
          <a:p>
            <a:r>
              <a:rPr lang="en-US" dirty="0" err="1" smtClean="0"/>
              <a:t>Cerumen</a:t>
            </a:r>
            <a:r>
              <a:rPr lang="en-US" dirty="0" smtClean="0"/>
              <a:t> offers a natural barrier against gram negative infection which is breached by moisture/ manipulation/ diseases</a:t>
            </a:r>
          </a:p>
          <a:p>
            <a:r>
              <a:rPr lang="en-US" dirty="0" smtClean="0"/>
              <a:t>Pseudomonas is the commonest pathogen</a:t>
            </a:r>
          </a:p>
          <a:p>
            <a:r>
              <a:rPr lang="en-US" dirty="0" smtClean="0"/>
              <a:t>Painful erythema, swelling of canal, discharge</a:t>
            </a:r>
          </a:p>
          <a:p>
            <a:r>
              <a:rPr lang="en-US" dirty="0" smtClean="0"/>
              <a:t>Later involve </a:t>
            </a:r>
            <a:r>
              <a:rPr lang="en-US" dirty="0" err="1" smtClean="0"/>
              <a:t>pinna</a:t>
            </a:r>
            <a:r>
              <a:rPr lang="en-US" dirty="0" smtClean="0"/>
              <a:t> with pain and </a:t>
            </a:r>
            <a:r>
              <a:rPr lang="en-US" dirty="0" err="1" smtClean="0"/>
              <a:t>cellulitis</a:t>
            </a:r>
            <a:endParaRPr lang="en-US" dirty="0" smtClean="0"/>
          </a:p>
          <a:p>
            <a:r>
              <a:rPr lang="en-US" dirty="0" smtClean="0"/>
              <a:t>Managed with topical antibiotics (</a:t>
            </a:r>
            <a:r>
              <a:rPr lang="en-US" dirty="0" err="1" smtClean="0"/>
              <a:t>gentamicin</a:t>
            </a:r>
            <a:r>
              <a:rPr lang="en-US" dirty="0" smtClean="0"/>
              <a:t>), acidification with 2% acetic acid and </a:t>
            </a:r>
            <a:r>
              <a:rPr lang="en-US" dirty="0" err="1" smtClean="0"/>
              <a:t>systemis</a:t>
            </a:r>
            <a:r>
              <a:rPr lang="en-US" dirty="0" smtClean="0"/>
              <a:t> therapy with ciprofloxacin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ages (2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800" y="1139306"/>
            <a:ext cx="4571999" cy="52720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Toe web infection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be misdiagnosed as tinea </a:t>
            </a:r>
            <a:r>
              <a:rPr lang="en-US" dirty="0" err="1" smtClean="0"/>
              <a:t>pedis</a:t>
            </a:r>
            <a:endParaRPr lang="en-US" dirty="0" smtClean="0"/>
          </a:p>
          <a:p>
            <a:r>
              <a:rPr lang="en-US" dirty="0" smtClean="0"/>
              <a:t>Usually in males with broad toes and tight </a:t>
            </a:r>
            <a:r>
              <a:rPr lang="en-US" dirty="0" err="1" smtClean="0"/>
              <a:t>interdigital</a:t>
            </a:r>
            <a:r>
              <a:rPr lang="en-US" dirty="0" smtClean="0"/>
              <a:t> spaces</a:t>
            </a:r>
          </a:p>
          <a:p>
            <a:r>
              <a:rPr lang="en-US" dirty="0" smtClean="0"/>
              <a:t>Thick, white (with greenish tinge) maceration of web space with soggy wetness</a:t>
            </a:r>
          </a:p>
          <a:p>
            <a:r>
              <a:rPr lang="en-US" dirty="0" smtClean="0"/>
              <a:t>Later develop purulent discharge</a:t>
            </a:r>
          </a:p>
          <a:p>
            <a:r>
              <a:rPr lang="en-US" dirty="0" smtClean="0"/>
              <a:t>Denudation of skin spreads into plantar and dorsal surfaces of toes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Toe web infection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Managemant</a:t>
            </a:r>
            <a:endParaRPr lang="en-US" dirty="0" smtClean="0"/>
          </a:p>
          <a:p>
            <a:pPr lvl="1"/>
            <a:r>
              <a:rPr lang="en-US" dirty="0" err="1" smtClean="0"/>
              <a:t>Debridemant</a:t>
            </a:r>
            <a:r>
              <a:rPr lang="en-US" dirty="0" smtClean="0"/>
              <a:t> of devitalized tissue</a:t>
            </a:r>
          </a:p>
          <a:p>
            <a:pPr lvl="1"/>
            <a:r>
              <a:rPr lang="en-US" dirty="0" smtClean="0"/>
              <a:t>0.5% silver nitrate soaks/ 5% acetic acid</a:t>
            </a:r>
          </a:p>
          <a:p>
            <a:pPr lvl="1"/>
            <a:r>
              <a:rPr lang="en-US" dirty="0" err="1" smtClean="0"/>
              <a:t>Gentamicin</a:t>
            </a:r>
            <a:r>
              <a:rPr lang="en-US" dirty="0" smtClean="0"/>
              <a:t> cream/ silver </a:t>
            </a:r>
            <a:r>
              <a:rPr lang="en-US" dirty="0" err="1" smtClean="0"/>
              <a:t>sulphadiazine</a:t>
            </a:r>
            <a:r>
              <a:rPr lang="en-US" dirty="0" smtClean="0"/>
              <a:t> cream (combination of </a:t>
            </a:r>
            <a:r>
              <a:rPr lang="en-US" dirty="0" err="1" smtClean="0"/>
              <a:t>clotrimazole</a:t>
            </a:r>
            <a:r>
              <a:rPr lang="en-US" dirty="0" smtClean="0"/>
              <a:t> and </a:t>
            </a:r>
            <a:r>
              <a:rPr lang="en-US" dirty="0" err="1" smtClean="0"/>
              <a:t>gentamicin</a:t>
            </a:r>
            <a:r>
              <a:rPr lang="en-US" dirty="0" smtClean="0"/>
              <a:t> is available)</a:t>
            </a:r>
          </a:p>
          <a:p>
            <a:pPr lvl="1"/>
            <a:r>
              <a:rPr lang="en-US" dirty="0" smtClean="0"/>
              <a:t>Oral ciprofloxacin if severe</a:t>
            </a:r>
          </a:p>
          <a:p>
            <a:pPr lvl="1"/>
            <a:r>
              <a:rPr lang="en-US" dirty="0" smtClean="0"/>
              <a:t>Measures to prevent re-infection</a:t>
            </a:r>
            <a:endParaRPr lang="en-US" dirty="0"/>
          </a:p>
        </p:txBody>
      </p:sp>
      <p:pic>
        <p:nvPicPr>
          <p:cNvPr id="5" name="Content Placeholder 4" descr="download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30965" y="2590800"/>
            <a:ext cx="3803435" cy="2819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Ecthyma</a:t>
            </a:r>
            <a:r>
              <a:rPr lang="en-US" dirty="0" smtClean="0"/>
              <a:t> </a:t>
            </a:r>
            <a:r>
              <a:rPr lang="en-US" dirty="0" err="1" smtClean="0"/>
              <a:t>gangrenosum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Cutaneous manifestation of Pseudomonas </a:t>
            </a:r>
            <a:r>
              <a:rPr lang="en-US" dirty="0" err="1" smtClean="0"/>
              <a:t>septicaemia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immunocompromised</a:t>
            </a:r>
            <a:r>
              <a:rPr lang="en-US" dirty="0" smtClean="0"/>
              <a:t> persons</a:t>
            </a:r>
          </a:p>
          <a:p>
            <a:r>
              <a:rPr lang="en-US" dirty="0" smtClean="0"/>
              <a:t>Pathognomonic of </a:t>
            </a:r>
            <a:r>
              <a:rPr lang="en-US" dirty="0" err="1" smtClean="0"/>
              <a:t>Pesudomonas</a:t>
            </a:r>
            <a:r>
              <a:rPr lang="en-US" dirty="0" smtClean="0"/>
              <a:t> infection </a:t>
            </a:r>
          </a:p>
          <a:p>
            <a:r>
              <a:rPr lang="en-US" dirty="0" smtClean="0"/>
              <a:t>High mortality rate</a:t>
            </a:r>
          </a:p>
          <a:p>
            <a:r>
              <a:rPr lang="en-US" dirty="0" smtClean="0"/>
              <a:t>May occur without bacteremia</a:t>
            </a:r>
          </a:p>
          <a:p>
            <a:r>
              <a:rPr lang="en-US" dirty="0" smtClean="0"/>
              <a:t>Need in-patient care with systemic antibiotics and supportive therapy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Ecthyma</a:t>
            </a:r>
            <a:r>
              <a:rPr lang="en-US" dirty="0" smtClean="0"/>
              <a:t> </a:t>
            </a:r>
            <a:r>
              <a:rPr lang="en-US" dirty="0" err="1" smtClean="0"/>
              <a:t>gangrenosum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Isolated, red </a:t>
            </a:r>
            <a:r>
              <a:rPr lang="en-US" dirty="0" err="1" smtClean="0"/>
              <a:t>purpuric</a:t>
            </a:r>
            <a:r>
              <a:rPr lang="en-US" dirty="0" smtClean="0"/>
              <a:t> </a:t>
            </a:r>
            <a:r>
              <a:rPr lang="en-US" dirty="0" err="1" smtClean="0"/>
              <a:t>macules</a:t>
            </a:r>
            <a:endParaRPr lang="en-US" dirty="0" smtClean="0"/>
          </a:p>
          <a:p>
            <a:r>
              <a:rPr lang="en-US" dirty="0" smtClean="0"/>
              <a:t>Vesicular, </a:t>
            </a:r>
            <a:r>
              <a:rPr lang="en-US" dirty="0" err="1" smtClean="0"/>
              <a:t>indurated</a:t>
            </a:r>
            <a:endParaRPr lang="en-US" dirty="0" smtClean="0"/>
          </a:p>
          <a:p>
            <a:r>
              <a:rPr lang="en-US" dirty="0" smtClean="0"/>
              <a:t>Bulla/ pustule</a:t>
            </a:r>
          </a:p>
          <a:p>
            <a:r>
              <a:rPr lang="en-US" dirty="0" smtClean="0"/>
              <a:t>Centre becomes </a:t>
            </a:r>
            <a:r>
              <a:rPr lang="en-US" dirty="0" err="1" smtClean="0"/>
              <a:t>haemorrhagic</a:t>
            </a:r>
            <a:r>
              <a:rPr lang="en-US" dirty="0" smtClean="0"/>
              <a:t>, necrotic and sloughs off</a:t>
            </a:r>
          </a:p>
          <a:p>
            <a:r>
              <a:rPr lang="en-US" dirty="0" smtClean="0"/>
              <a:t>Associated systemic features</a:t>
            </a:r>
          </a:p>
        </p:txBody>
      </p:sp>
      <p:pic>
        <p:nvPicPr>
          <p:cNvPr id="5" name="Content Placeholder 4" descr="download (1)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00600" y="2133600"/>
            <a:ext cx="4034141" cy="2819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Cutaneous tuberculosis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be due to M. tuberculosis or non </a:t>
            </a:r>
            <a:r>
              <a:rPr lang="en-US" dirty="0" err="1" smtClean="0"/>
              <a:t>tuberculous</a:t>
            </a:r>
            <a:r>
              <a:rPr lang="en-US" dirty="0" smtClean="0"/>
              <a:t> (atypical) </a:t>
            </a:r>
            <a:r>
              <a:rPr lang="en-US" dirty="0" err="1" smtClean="0"/>
              <a:t>mycobacteria</a:t>
            </a:r>
            <a:endParaRPr lang="en-US" dirty="0" smtClean="0"/>
          </a:p>
          <a:p>
            <a:r>
              <a:rPr lang="en-US" dirty="0" smtClean="0"/>
              <a:t>Due to direct inoculation or bloodstream spread</a:t>
            </a:r>
          </a:p>
          <a:p>
            <a:r>
              <a:rPr lang="en-US" dirty="0" smtClean="0"/>
              <a:t>Usually present as long standing skin lesions</a:t>
            </a:r>
          </a:p>
          <a:p>
            <a:r>
              <a:rPr lang="en-US" dirty="0" smtClean="0"/>
              <a:t>Need investigations to confirm and most need anti TB therapy</a:t>
            </a:r>
          </a:p>
          <a:p>
            <a:r>
              <a:rPr lang="en-US" dirty="0" smtClean="0"/>
              <a:t>Hence early referral to Dermatologist essential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Cutaneous tuberculosis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to M. tuberculosis</a:t>
            </a:r>
          </a:p>
          <a:p>
            <a:pPr lvl="1"/>
            <a:r>
              <a:rPr lang="en-US" dirty="0" smtClean="0"/>
              <a:t>Warty TB</a:t>
            </a:r>
          </a:p>
          <a:p>
            <a:pPr lvl="1"/>
            <a:r>
              <a:rPr lang="en-US" dirty="0" smtClean="0"/>
              <a:t>Lupus </a:t>
            </a:r>
            <a:r>
              <a:rPr lang="en-US" dirty="0" err="1" smtClean="0"/>
              <a:t>vulgaris</a:t>
            </a:r>
            <a:endParaRPr lang="en-US" dirty="0" smtClean="0"/>
          </a:p>
          <a:p>
            <a:pPr lvl="1"/>
            <a:r>
              <a:rPr lang="en-US" dirty="0" err="1" smtClean="0"/>
              <a:t>Scrofuloderma</a:t>
            </a:r>
            <a:endParaRPr lang="en-US" dirty="0" smtClean="0"/>
          </a:p>
          <a:p>
            <a:pPr lvl="1"/>
            <a:r>
              <a:rPr lang="en-US" dirty="0" err="1" smtClean="0"/>
              <a:t>Orificial</a:t>
            </a:r>
            <a:r>
              <a:rPr lang="en-US" dirty="0" smtClean="0"/>
              <a:t> TB</a:t>
            </a:r>
          </a:p>
          <a:p>
            <a:r>
              <a:rPr lang="en-US" dirty="0" smtClean="0"/>
              <a:t>Due to atypical </a:t>
            </a:r>
            <a:r>
              <a:rPr lang="en-US" dirty="0" err="1" smtClean="0"/>
              <a:t>mycobateria</a:t>
            </a:r>
            <a:endParaRPr lang="en-US" dirty="0" smtClean="0"/>
          </a:p>
          <a:p>
            <a:pPr lvl="1"/>
            <a:r>
              <a:rPr lang="en-US" dirty="0" smtClean="0"/>
              <a:t>Fish tank </a:t>
            </a:r>
            <a:r>
              <a:rPr lang="en-US" dirty="0" err="1" smtClean="0"/>
              <a:t>granuloma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Impetigo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Superficial infection due to Staphylococci/ Streptococci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Bullous impetigo: Staphyloccus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Non bullous impetigo: Staphyloccus/ Streptococcus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Usually in face of children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Usually seasonal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Staphylococcal colonization of the nose or skin folds may play a role in recurrent impetigo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Post Streptococcal glomerulonephritis or serious secondary infections may follow impetigo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Warty TB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038600" cy="4525963"/>
          </a:xfrm>
        </p:spPr>
        <p:txBody>
          <a:bodyPr/>
          <a:lstStyle/>
          <a:p>
            <a:r>
              <a:rPr lang="en-US" dirty="0" smtClean="0"/>
              <a:t>In exposed areas</a:t>
            </a:r>
          </a:p>
          <a:p>
            <a:r>
              <a:rPr lang="en-US" dirty="0" smtClean="0"/>
              <a:t>Start as asymptomatic warty papule</a:t>
            </a:r>
          </a:p>
          <a:p>
            <a:r>
              <a:rPr lang="en-US" dirty="0" smtClean="0"/>
              <a:t>Slowly develop into a warty plaque</a:t>
            </a:r>
          </a:p>
          <a:p>
            <a:r>
              <a:rPr lang="en-US" dirty="0" smtClean="0"/>
              <a:t>Centre may become atrophic</a:t>
            </a:r>
            <a:endParaRPr lang="en-US" dirty="0"/>
          </a:p>
        </p:txBody>
      </p:sp>
      <p:pic>
        <p:nvPicPr>
          <p:cNvPr id="5" name="Content Placeholder 4" descr="images.jp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5838825" y="1593850"/>
            <a:ext cx="3305175" cy="2268538"/>
          </a:xfrm>
        </p:spPr>
      </p:pic>
      <p:pic>
        <p:nvPicPr>
          <p:cNvPr id="1026" name="Picture 2" descr="C:\Users\INDIRA\Documents\karawanella clinic\downlo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956408"/>
            <a:ext cx="3305175" cy="23396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Lupus </a:t>
            </a:r>
            <a:r>
              <a:rPr lang="en-US" dirty="0" err="1" smtClean="0"/>
              <a:t>vulgaris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Long standing skin </a:t>
            </a:r>
            <a:r>
              <a:rPr lang="en-US" dirty="0" err="1" smtClean="0"/>
              <a:t>coloured</a:t>
            </a:r>
            <a:r>
              <a:rPr lang="en-US" dirty="0" smtClean="0"/>
              <a:t>/ red plaque</a:t>
            </a:r>
          </a:p>
          <a:p>
            <a:r>
              <a:rPr lang="en-US" dirty="0" smtClean="0"/>
              <a:t>Slow progression</a:t>
            </a:r>
          </a:p>
          <a:p>
            <a:r>
              <a:rPr lang="en-US" dirty="0" smtClean="0"/>
              <a:t>May lead to extensive scarring</a:t>
            </a:r>
            <a:endParaRPr lang="en-US" dirty="0"/>
          </a:p>
        </p:txBody>
      </p:sp>
      <p:pic>
        <p:nvPicPr>
          <p:cNvPr id="5" name="Content Placeholder 4" descr="lupus vulgaris 2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V 1.JP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rcRect l="26149" r="25390"/>
          <a:stretch>
            <a:fillRect/>
          </a:stretch>
        </p:blipFill>
        <p:spPr>
          <a:xfrm>
            <a:off x="0" y="152400"/>
            <a:ext cx="3276600" cy="5070475"/>
          </a:xfrm>
        </p:spPr>
      </p:pic>
      <p:pic>
        <p:nvPicPr>
          <p:cNvPr id="6" name="Content Placeholder 5" descr="LV BUTTOCK 1.JPG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5010150" y="111125"/>
            <a:ext cx="4133850" cy="310038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4" r="6665"/>
          <a:stretch/>
        </p:blipFill>
        <p:spPr>
          <a:xfrm>
            <a:off x="3753134" y="3352800"/>
            <a:ext cx="41148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Fish tank </a:t>
            </a:r>
            <a:r>
              <a:rPr lang="en-US" dirty="0" err="1" smtClean="0"/>
              <a:t>granuloma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038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Due to M. </a:t>
            </a:r>
            <a:r>
              <a:rPr lang="en-US" dirty="0" err="1" smtClean="0"/>
              <a:t>marinum</a:t>
            </a:r>
            <a:endParaRPr lang="en-US" dirty="0" smtClean="0"/>
          </a:p>
          <a:p>
            <a:r>
              <a:rPr lang="en-US" dirty="0" smtClean="0"/>
              <a:t>In occupations associated with handling of live fish</a:t>
            </a:r>
          </a:p>
          <a:p>
            <a:r>
              <a:rPr lang="en-US" dirty="0" smtClean="0"/>
              <a:t>Asymptomatic, skin </a:t>
            </a:r>
            <a:r>
              <a:rPr lang="en-US" dirty="0" err="1" smtClean="0"/>
              <a:t>coloured</a:t>
            </a:r>
            <a:r>
              <a:rPr lang="en-US" dirty="0" smtClean="0"/>
              <a:t> nodules which later develop crusting/ ulceration</a:t>
            </a:r>
          </a:p>
          <a:p>
            <a:r>
              <a:rPr lang="en-US" dirty="0" smtClean="0"/>
              <a:t>May spread along lymphatics</a:t>
            </a:r>
          </a:p>
          <a:p>
            <a:r>
              <a:rPr lang="en-US" dirty="0" smtClean="0"/>
              <a:t>Treatment does not include standard anti TB therapy</a:t>
            </a:r>
            <a:endParaRPr lang="en-US" dirty="0"/>
          </a:p>
        </p:txBody>
      </p:sp>
      <p:pic>
        <p:nvPicPr>
          <p:cNvPr id="5" name="Content Placeholder 4" descr="b3Xz0Vr-Ee7i3qO54QkTQ_m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6542088" y="1219200"/>
            <a:ext cx="2601912" cy="2514600"/>
          </a:xfrm>
        </p:spPr>
      </p:pic>
      <p:pic>
        <p:nvPicPr>
          <p:cNvPr id="2050" name="Picture 2" descr="C:\Users\INDIRA\Documents\karawanella clinic\images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4770" y="4267200"/>
            <a:ext cx="4679156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 tank granuloma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13" y="1602010"/>
            <a:ext cx="6031174" cy="45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76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8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 descr="bbmapAssetCA2DEBUU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3423" y="304800"/>
            <a:ext cx="3709427" cy="2971800"/>
          </a:xfrm>
          <a:prstGeom prst="rect">
            <a:avLst/>
          </a:prstGeom>
        </p:spPr>
      </p:pic>
      <p:pic>
        <p:nvPicPr>
          <p:cNvPr id="3" name="Picture 2" descr="C:\Users\User\Desktop\My Documents\My Pictures\clinical pictures\INFECTIONS\impetigo 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1000" y="304800"/>
            <a:ext cx="3657600" cy="2743559"/>
          </a:xfrm>
          <a:prstGeom prst="rect">
            <a:avLst/>
          </a:prstGeom>
          <a:noFill/>
        </p:spPr>
      </p:pic>
      <p:pic>
        <p:nvPicPr>
          <p:cNvPr id="4" name="Picture 5" descr="F:\clinical pictures\INFECTIONS\IMPETIGO 3.JPG"/>
          <p:cNvPicPr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105400" y="3886200"/>
            <a:ext cx="3749040" cy="2697480"/>
          </a:xfrm>
          <a:prstGeom prst="rect">
            <a:avLst/>
          </a:prstGeo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C:\Users\INDIRA\Desktop\clinical pictures\INFECTIONS\BACTERIAL\impetigo 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733800"/>
            <a:ext cx="3835400" cy="2876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impetigo-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381001"/>
            <a:ext cx="3581399" cy="2994354"/>
          </a:xfrm>
          <a:prstGeom prst="rect">
            <a:avLst/>
          </a:prstGeom>
        </p:spPr>
      </p:pic>
      <p:pic>
        <p:nvPicPr>
          <p:cNvPr id="3" name="Picture 2" descr="http://missinglink.ucsf.edu/lm/dermatologyglossary/img/Dermatology%20Glossary/Glossary%20Clinical%20Images/impetigo3_thumb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04800"/>
            <a:ext cx="3505200" cy="3505200"/>
          </a:xfrm>
          <a:prstGeom prst="rect">
            <a:avLst/>
          </a:prstGeom>
          <a:noFill/>
        </p:spPr>
      </p:pic>
      <p:pic>
        <p:nvPicPr>
          <p:cNvPr id="4" name="Picture 2" descr="F:\clinical pictures\INFECTIONS\IMPETIGO EY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886200"/>
            <a:ext cx="3505200" cy="2628900"/>
          </a:xfrm>
          <a:prstGeom prst="rect">
            <a:avLst/>
          </a:prstGeom>
          <a:noFill/>
        </p:spPr>
      </p:pic>
      <p:pic>
        <p:nvPicPr>
          <p:cNvPr id="5" name="Picture 3" descr="F:\clinical pictures\INFECTIONS\IMPETI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3790950"/>
            <a:ext cx="3657600" cy="274320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Treatment of impetigo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Topical treatment with Mupirocin ointment or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Fusidic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acid cream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Oral antibiotics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Cloxacillin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Flucloxacillin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Erythromycin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Amoxicillin-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Clavulanate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Decolonization of nostrils with mupirocin ointment may be useful in recurrent impetigo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Folliculitis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Staphylococcal folliculitis is the commonest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Acute lesions may occur following minor injury, abrasion or topical steroid therapy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Scalp and other hair bearing regions are the commonest sites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Content Placeholder 8" descr="FOLLICULITIS 3.JP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 rot="16200000">
            <a:off x="5105400" y="2347913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Scalp folliculitis may lead to alopecia</a:t>
            </a:r>
            <a:endParaRPr lang="en-US" dirty="0"/>
          </a:p>
        </p:txBody>
      </p:sp>
      <p:pic>
        <p:nvPicPr>
          <p:cNvPr id="7" name="Content Placeholder 6" descr="FOLLICULITIS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8" name="Content Placeholder 7" descr="FOLLICULITIS HEALED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Scalp folliculitis must be differentiated from </a:t>
            </a:r>
            <a:r>
              <a:rPr lang="en-US" dirty="0" err="1" smtClean="0"/>
              <a:t>kerion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Folliculitis </a:t>
            </a:r>
            <a:endParaRPr lang="en-US" dirty="0"/>
          </a:p>
        </p:txBody>
      </p:sp>
      <p:pic>
        <p:nvPicPr>
          <p:cNvPr id="11" name="Content Placeholder 10" descr="FOLLICULITIS 3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301" y="2635524"/>
            <a:ext cx="4039985" cy="302998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Kerion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Content Placeholder 11" descr="KERION 2.JPG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4645920" y="2635524"/>
            <a:ext cx="4039985" cy="30299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893</Words>
  <Application>Microsoft Office PowerPoint</Application>
  <PresentationFormat>On-screen Show (4:3)</PresentationFormat>
  <Paragraphs>190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Bacterial skin infections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Scalp folliculitis may lead to alopecia</vt:lpstr>
      <vt:lpstr>Scalp folliculitis must be differentiated from kerion</vt:lpstr>
      <vt:lpstr>Chronic folliculitis</vt:lpstr>
      <vt:lpstr>Management </vt:lpstr>
      <vt:lpstr>Furuncles and carbuncles</vt:lpstr>
      <vt:lpstr>Furuncle </vt:lpstr>
      <vt:lpstr>Carbuncle </vt:lpstr>
      <vt:lpstr>Treatment </vt:lpstr>
      <vt:lpstr>Skin infections due to Corynebacteria</vt:lpstr>
      <vt:lpstr>Erythrasma </vt:lpstr>
      <vt:lpstr>Trichomycosis axillaris</vt:lpstr>
      <vt:lpstr>Pitted keratolysis</vt:lpstr>
      <vt:lpstr>Pseudomonas skin infections</vt:lpstr>
      <vt:lpstr>Pseudomonas folliculitis</vt:lpstr>
      <vt:lpstr>Otitis externa</vt:lpstr>
      <vt:lpstr>PowerPoint Presentation</vt:lpstr>
      <vt:lpstr>Toe web infection</vt:lpstr>
      <vt:lpstr>Toe web infection</vt:lpstr>
      <vt:lpstr>Ecthyma gangrenosum</vt:lpstr>
      <vt:lpstr>Ecthyma gangrenosum</vt:lpstr>
      <vt:lpstr>Cutaneous tuberculosis</vt:lpstr>
      <vt:lpstr>Cutaneous tuberculosis</vt:lpstr>
      <vt:lpstr>Warty TB</vt:lpstr>
      <vt:lpstr>Lupus vulgaris</vt:lpstr>
      <vt:lpstr>PowerPoint Presentation</vt:lpstr>
      <vt:lpstr>Fish tank granuloma</vt:lpstr>
      <vt:lpstr>Fish tank granuloma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Bacterial skin infections in primary care</dc:title>
  <dc:creator>INDIRA</dc:creator>
  <cp:lastModifiedBy>Win7-L</cp:lastModifiedBy>
  <cp:revision>48</cp:revision>
  <cp:lastPrinted>2018-09-18T09:06:31Z</cp:lastPrinted>
  <dcterms:created xsi:type="dcterms:W3CDTF">2015-11-03T14:21:39Z</dcterms:created>
  <dcterms:modified xsi:type="dcterms:W3CDTF">2018-09-18T09:06:38Z</dcterms:modified>
</cp:coreProperties>
</file>